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7" r:id="rId9"/>
    <p:sldId id="263" r:id="rId10"/>
    <p:sldId id="268" r:id="rId11"/>
    <p:sldId id="261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&#1053;&#1072;&#1079;&#1072;&#1088;&#1086;&#1074;&#1072;%20&#1051;.&#1064;\&#1057;&#1090;&#1072;&#1090;&#1100;&#1080;\2021%20&#1089;&#1090;&#1072;&#1090;&#1100;&#1080;\&#1057;&#1072;&#1088;&#1072;&#1090;&#1086;&#1074;%202021\&#1087;&#1088;&#1077;&#1079;&#1077;&#1085;&#1090;&#1072;&#1094;&#1080;&#1103;%20&#1057;&#1072;&#1088;&#1072;&#1090;&#1086;&#1074;%202021\&#1075;&#1088;&#1072;&#1092;&#1080;&#1082;&#1080;%20&#1087;&#1086;%20&#1086;&#1073;&#1077;&#1089;&#1087;&#1086;&#1082;&#1086;&#1077;&#1085;&#1085;&#1086;&#1089;&#1090;&#1080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7101433174097E-2"/>
          <c:y val="5.6459147820193664E-2"/>
          <c:w val="0.85329135288187086"/>
          <c:h val="0.622847903808355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Лист1!$B$24</c:f>
              <c:strCache>
                <c:ptCount val="1"/>
                <c:pt idx="0">
                  <c:v>Наличие обеспокоенности (от уровня “немного обеспокоен” до уровня “очень сильно обеспокоен”) среди общего числа респондентов, %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8898668579918952E-3"/>
                  <c:y val="-4.0440740383980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83111429986493E-2"/>
                  <c:y val="-2.6960493589320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834800286987842E-2"/>
                  <c:y val="-3.7070678685315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483111429986493E-2"/>
                  <c:y val="-4.7180863781310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Лист1!$A$25:$A$28</c:f>
              <c:strCache>
                <c:ptCount val="4"/>
                <c:pt idx="0">
                  <c:v>Ребенок ест слишком много, когда родителя нет рядом с ним</c:v>
                </c:pt>
                <c:pt idx="1">
                  <c:v>Ребенок должен соблюдать диету для поддержания желаемого веса</c:v>
                </c:pt>
                <c:pt idx="2">
                  <c:v>Ребенок набирает лишний вес</c:v>
                </c:pt>
                <c:pt idx="3">
                  <c:v>Обеспокоенность хотя бы по одному из указанных вопросов </c:v>
                </c:pt>
              </c:strCache>
            </c:strRef>
          </c:cat>
          <c:val>
            <c:numRef>
              <c:f>Лист1!$B$25:$B$28</c:f>
              <c:numCache>
                <c:formatCode>General</c:formatCode>
                <c:ptCount val="4"/>
                <c:pt idx="0">
                  <c:v>29.595015576323988</c:v>
                </c:pt>
                <c:pt idx="1">
                  <c:v>33.229813664596278</c:v>
                </c:pt>
                <c:pt idx="2">
                  <c:v>26.332288401253919</c:v>
                </c:pt>
                <c:pt idx="3">
                  <c:v>41.896024464831804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6290560"/>
        <c:axId val="120894592"/>
        <c:axId val="0"/>
      </c:bar3DChart>
      <c:catAx>
        <c:axId val="106290560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>
                <a:latin typeface="+mj-lt"/>
              </a:defRPr>
            </a:pPr>
            <a:endParaRPr lang="ru-RU"/>
          </a:p>
        </c:txPr>
        <c:crossAx val="120894592"/>
        <c:crosses val="autoZero"/>
        <c:auto val="1"/>
        <c:lblAlgn val="ctr"/>
        <c:lblOffset val="100"/>
        <c:noMultiLvlLbl val="0"/>
      </c:catAx>
      <c:valAx>
        <c:axId val="120894592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6290560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22279417032583088"/>
          <c:y val="0.84802088845118906"/>
          <c:w val="0.58765004822932443"/>
          <c:h val="0.11534580150018162"/>
        </c:manualLayout>
      </c:layout>
      <c:overlay val="0"/>
      <c:txPr>
        <a:bodyPr/>
        <a:lstStyle/>
        <a:p>
          <a:pPr>
            <a:defRPr>
              <a:latin typeface="+mj-lt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0.05422</cdr:y>
    </cdr:from>
    <cdr:to>
      <cdr:x>0.11215</cdr:x>
      <cdr:y>0.10843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8072" y="216024"/>
          <a:ext cx="21602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%</a:t>
          </a:r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0C69386-E0E6-4C4F-B61F-978EB495414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B2F07E5-FB4B-40F4-BE2B-8CD4BBDAF7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780928"/>
            <a:ext cx="6514492" cy="891530"/>
          </a:xfrm>
        </p:spPr>
        <p:txBody>
          <a:bodyPr>
            <a:noAutofit/>
          </a:bodyPr>
          <a:lstStyle/>
          <a:p>
            <a:r>
              <a:rPr lang="ru-RU" sz="2800" b="1" dirty="0"/>
              <a:t>ОБЕСПОКОЕННОСТЬ РОДИТЕЛЕЙ ВЕСОМ СВОЕГО РЕБЕНКА ШКОЛЬНОГО ВОЗРАСТА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4077072"/>
            <a:ext cx="5616624" cy="1099151"/>
          </a:xfrm>
        </p:spPr>
        <p:txBody>
          <a:bodyPr>
            <a:normAutofit fontScale="92500"/>
          </a:bodyPr>
          <a:lstStyle/>
          <a:p>
            <a:pPr hangingPunct="0"/>
            <a:r>
              <a:rPr lang="ru-RU" sz="1400" u="sng" dirty="0">
                <a:solidFill>
                  <a:schemeClr val="tx1"/>
                </a:solidFill>
                <a:latin typeface="+mj-lt"/>
              </a:rPr>
              <a:t>Назарова Л.Ш.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+mj-lt"/>
              </a:rPr>
              <a:t>Даукаев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 Р.А., </a:t>
            </a:r>
            <a:r>
              <a:rPr lang="ru-RU" sz="1400" dirty="0" err="1">
                <a:solidFill>
                  <a:schemeClr val="tx1"/>
                </a:solidFill>
                <a:latin typeface="+mj-lt"/>
              </a:rPr>
              <a:t>Мусабиров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 Д.Э., Каримов Д.О., </a:t>
            </a:r>
            <a:r>
              <a:rPr lang="ru-RU" sz="1400" dirty="0" err="1">
                <a:solidFill>
                  <a:schemeClr val="tx1"/>
                </a:solidFill>
                <a:latin typeface="+mj-lt"/>
              </a:rPr>
              <a:t>Аллаярова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 Г.Р., </a:t>
            </a:r>
            <a:r>
              <a:rPr lang="ru-RU" sz="1400" dirty="0" err="1">
                <a:solidFill>
                  <a:schemeClr val="tx1"/>
                </a:solidFill>
                <a:latin typeface="+mj-lt"/>
              </a:rPr>
              <a:t>Афонькина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 С.Р</a:t>
            </a:r>
            <a:r>
              <a:rPr lang="ru-RU" sz="14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hangingPunct="0"/>
            <a:endParaRPr lang="ru-RU" sz="1400" dirty="0">
              <a:solidFill>
                <a:schemeClr val="tx1"/>
              </a:solidFill>
              <a:latin typeface="+mj-lt"/>
            </a:endParaRPr>
          </a:p>
          <a:p>
            <a:r>
              <a:rPr lang="ru-RU" sz="1400" dirty="0">
                <a:solidFill>
                  <a:schemeClr val="tx1"/>
                </a:solidFill>
                <a:latin typeface="+mj-lt"/>
              </a:rPr>
              <a:t>ФБУН «Уфимский НИИ медицины труда и экологии человека», г. </a:t>
            </a:r>
            <a:r>
              <a:rPr lang="ru-RU" sz="1400" dirty="0" smtClean="0">
                <a:solidFill>
                  <a:schemeClr val="tx1"/>
                </a:solidFill>
                <a:latin typeface="+mj-lt"/>
              </a:rPr>
              <a:t>Уфа</a:t>
            </a:r>
            <a:endParaRPr lang="ru-RU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169556"/>
            <a:ext cx="69847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+mj-lt"/>
              </a:rPr>
              <a:t>НАУЧНО-ПРАКТИЧЕСКАЯ </a:t>
            </a:r>
            <a:r>
              <a:rPr lang="ru-RU" sz="1400" dirty="0" smtClean="0">
                <a:latin typeface="+mj-lt"/>
              </a:rPr>
              <a:t>КОНФЕРЕНЦИЯ </a:t>
            </a:r>
            <a:r>
              <a:rPr lang="ru-RU" sz="1400" dirty="0">
                <a:latin typeface="+mj-lt"/>
              </a:rPr>
              <a:t>МОЛОДЫХ УЧЕНЫХ И СПЕЦИАЛИСТОВ С МЕЖДУНАРОДНЫМ УЧАСТИЕМ </a:t>
            </a:r>
            <a:endParaRPr lang="ru-RU" sz="1400" dirty="0" smtClean="0">
              <a:latin typeface="+mj-lt"/>
            </a:endParaRPr>
          </a:p>
          <a:p>
            <a:pPr algn="ctr"/>
            <a:r>
              <a:rPr lang="ru-RU" sz="1400" dirty="0" smtClean="0">
                <a:latin typeface="+mj-lt"/>
              </a:rPr>
              <a:t>«</a:t>
            </a:r>
            <a:r>
              <a:rPr lang="ru-RU" sz="1400" dirty="0">
                <a:latin typeface="+mj-lt"/>
              </a:rPr>
              <a:t>ГИГИЕНА, ЭКОЛОГИЯ И РИСКИ ЗДОРОВЬЮ В СОВРЕМЕННЫХ УСЛОВИЯХ»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32290" y="5373216"/>
            <a:ext cx="12559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+mj-lt"/>
              </a:rPr>
              <a:t>Саратов, 2021</a:t>
            </a:r>
            <a:endParaRPr lang="ru-RU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4509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37" y="325404"/>
            <a:ext cx="8743131" cy="605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трелка вниз 4"/>
          <p:cNvSpPr/>
          <p:nvPr/>
        </p:nvSpPr>
        <p:spPr>
          <a:xfrm flipV="1">
            <a:off x="1111181" y="5482259"/>
            <a:ext cx="216024" cy="2160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flipV="1">
            <a:off x="1668874" y="5477888"/>
            <a:ext cx="216024" cy="2160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flipV="1">
            <a:off x="1381436" y="5477888"/>
            <a:ext cx="216024" cy="2160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11960" y="980728"/>
            <a:ext cx="4680520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1340768"/>
            <a:ext cx="4680520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1700808"/>
            <a:ext cx="4680520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943768" y="0"/>
            <a:ext cx="7416823" cy="3158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0"/>
              </a:spcBef>
            </a:pPr>
            <a:r>
              <a:rPr lang="ru-RU" sz="1200" b="1" dirty="0" smtClean="0"/>
              <a:t>Анализ медиан показателей обеспокоенности среди родителей мальчиков</a:t>
            </a:r>
            <a:br>
              <a:rPr lang="ru-RU" sz="1200" b="1" dirty="0" smtClean="0"/>
            </a:br>
            <a:r>
              <a:rPr lang="ru-RU" sz="900" b="1" i="1" dirty="0" smtClean="0"/>
              <a:t>(сравнение между родителями школьников 12-14 лет и остальными респондентами)</a:t>
            </a:r>
            <a:endParaRPr lang="ru-RU" sz="900" b="1" i="1" dirty="0"/>
          </a:p>
        </p:txBody>
      </p:sp>
    </p:spTree>
    <p:extLst>
      <p:ext uri="{BB962C8B-B14F-4D97-AF65-F5344CB8AC3E}">
        <p14:creationId xmlns:p14="http://schemas.microsoft.com/office/powerpoint/2010/main" val="3836702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1202485"/>
          </a:xfrm>
        </p:spPr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44824"/>
            <a:ext cx="7416824" cy="37444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+mj-lt"/>
              </a:rPr>
              <a:t>На </a:t>
            </a:r>
            <a:r>
              <a:rPr lang="ru-RU" dirty="0">
                <a:latin typeface="+mj-lt"/>
              </a:rPr>
              <a:t>выборке жителей Республики Башкортостан показано, что в целом менее половины родителей школьников обеспокоены весом своего ребенка. </a:t>
            </a:r>
            <a:endParaRPr lang="ru-RU" dirty="0" smtClean="0">
              <a:latin typeface="+mj-lt"/>
            </a:endParaRPr>
          </a:p>
          <a:p>
            <a:pPr algn="just"/>
            <a:endParaRPr lang="ru-RU" dirty="0" smtClean="0">
              <a:latin typeface="+mj-lt"/>
            </a:endParaRPr>
          </a:p>
          <a:p>
            <a:pPr algn="just"/>
            <a:r>
              <a:rPr lang="ru-RU" dirty="0" smtClean="0">
                <a:latin typeface="+mj-lt"/>
              </a:rPr>
              <a:t>В </a:t>
            </a:r>
            <a:r>
              <a:rPr lang="ru-RU" dirty="0">
                <a:latin typeface="+mj-lt"/>
              </a:rPr>
              <a:t>то же время при проведении количественного анализа с учетом пола и возраста детей установлены специфические отличия для родителей мальчиков 12-14 лет. </a:t>
            </a:r>
            <a:endParaRPr lang="ru-RU" dirty="0" smtClean="0">
              <a:latin typeface="+mj-lt"/>
            </a:endParaRPr>
          </a:p>
          <a:p>
            <a:pPr algn="just"/>
            <a:endParaRPr lang="ru-RU" dirty="0" smtClean="0">
              <a:latin typeface="+mj-lt"/>
            </a:endParaRPr>
          </a:p>
          <a:p>
            <a:pPr algn="just"/>
            <a:r>
              <a:rPr lang="ru-RU" dirty="0" smtClean="0">
                <a:latin typeface="+mj-lt"/>
              </a:rPr>
              <a:t>Полученные </a:t>
            </a:r>
            <a:r>
              <a:rPr lang="ru-RU" dirty="0">
                <a:latin typeface="+mj-lt"/>
              </a:rPr>
              <a:t>данные указывают на необходимость проведения дальнейшего углубленного исследования для установления причин наблюдаемых закономерностей.</a:t>
            </a:r>
          </a:p>
        </p:txBody>
      </p:sp>
    </p:spTree>
    <p:extLst>
      <p:ext uri="{BB962C8B-B14F-4D97-AF65-F5344CB8AC3E}">
        <p14:creationId xmlns:p14="http://schemas.microsoft.com/office/powerpoint/2010/main" val="236172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80928"/>
            <a:ext cx="6965245" cy="1202485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83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1202485"/>
          </a:xfrm>
        </p:spPr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88840"/>
            <a:ext cx="7344816" cy="3603812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+mj-lt"/>
              </a:rPr>
              <a:t>В современной гигиенической науке большое внимание уделяется вопросам профилактики ожирения у детей. Важную роль в данной области, безусловно, играет родительский подход, а также среда, в которой растет </a:t>
            </a:r>
            <a:r>
              <a:rPr lang="ru-RU" sz="2000" dirty="0" smtClean="0">
                <a:latin typeface="+mj-lt"/>
              </a:rPr>
              <a:t>ребенок. </a:t>
            </a:r>
          </a:p>
          <a:p>
            <a:endParaRPr lang="ru-RU" sz="2000" dirty="0">
              <a:latin typeface="+mj-lt"/>
            </a:endParaRPr>
          </a:p>
          <a:p>
            <a:pPr algn="just"/>
            <a:r>
              <a:rPr lang="ru-RU" sz="2000" dirty="0" smtClean="0">
                <a:latin typeface="+mj-lt"/>
              </a:rPr>
              <a:t>Недооценка </a:t>
            </a:r>
            <a:r>
              <a:rPr lang="ru-RU" sz="2000" dirty="0">
                <a:latin typeface="+mj-lt"/>
              </a:rPr>
              <a:t>проблем, связанных с весом и питанием детей, может способствовать развитию серьезных отклонений в их </a:t>
            </a:r>
            <a:r>
              <a:rPr lang="ru-RU" sz="2000" dirty="0" smtClean="0">
                <a:latin typeface="+mj-lt"/>
              </a:rPr>
              <a:t>здоровье.</a:t>
            </a: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066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1202485"/>
          </a:xfrm>
        </p:spPr>
        <p:txBody>
          <a:bodyPr/>
          <a:lstStyle/>
          <a:p>
            <a:r>
              <a:rPr lang="ru-RU" dirty="0" smtClean="0"/>
              <a:t>Цель исследования: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88840"/>
            <a:ext cx="7128792" cy="3603812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+mj-lt"/>
              </a:rPr>
              <a:t>Изучить </a:t>
            </a:r>
            <a:r>
              <a:rPr lang="ru-RU" sz="2000" dirty="0">
                <a:latin typeface="+mj-lt"/>
              </a:rPr>
              <a:t>обеспокоенность родителей из Республики Башкортостан весом своего ребенка школьного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346460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1202485"/>
          </a:xfrm>
        </p:spPr>
        <p:txBody>
          <a:bodyPr/>
          <a:lstStyle/>
          <a:p>
            <a:r>
              <a:rPr lang="ru-RU" dirty="0" smtClean="0"/>
              <a:t>Материалы и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7488832" cy="3888432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+mj-lt"/>
              </a:rPr>
              <a:t>В </a:t>
            </a:r>
            <a:r>
              <a:rPr lang="ru-RU" sz="2000" dirty="0">
                <a:latin typeface="+mj-lt"/>
              </a:rPr>
              <a:t>2019 году было выполнено анкетирование 327 родителей школьников, проживающих в Республике Башкортостан. </a:t>
            </a:r>
            <a:endParaRPr lang="ru-RU" sz="2000" dirty="0" smtClean="0">
              <a:latin typeface="+mj-lt"/>
            </a:endParaRP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2000" dirty="0" smtClean="0">
                <a:latin typeface="+mj-lt"/>
              </a:rPr>
              <a:t>Обеспокоенность </a:t>
            </a:r>
            <a:r>
              <a:rPr lang="ru-RU" sz="2000" dirty="0">
                <a:latin typeface="+mj-lt"/>
              </a:rPr>
              <a:t>весом ребенка оценивалась по 3 вопросам согласно опроснику </a:t>
            </a:r>
            <a:r>
              <a:rPr lang="ru-RU" sz="2000" dirty="0" err="1">
                <a:latin typeface="+mj-lt"/>
              </a:rPr>
              <a:t>Child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Feeding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Questionnaire</a:t>
            </a:r>
            <a:r>
              <a:rPr lang="ru-RU" sz="2000" dirty="0" smtClean="0">
                <a:latin typeface="+mj-lt"/>
              </a:rPr>
              <a:t>.</a:t>
            </a:r>
          </a:p>
          <a:p>
            <a:pPr algn="just"/>
            <a:endParaRPr lang="ru-RU" sz="1600" dirty="0">
              <a:latin typeface="+mj-lt"/>
            </a:endParaRPr>
          </a:p>
          <a:p>
            <a:pPr algn="just"/>
            <a:r>
              <a:rPr lang="ru-RU" sz="2000" dirty="0" smtClean="0">
                <a:latin typeface="+mj-lt"/>
              </a:rPr>
              <a:t>Подразделение </a:t>
            </a:r>
            <a:r>
              <a:rPr lang="ru-RU" sz="2000" dirty="0">
                <a:latin typeface="+mj-lt"/>
              </a:rPr>
              <a:t>родителей на группы проводилось с учетом возраста и пола детей (возрастные периоды: 7-8 лет; 9-11 лет; 12-14 лет; 15-17 лет), а сравнительный анализ между группами – с использованием U-критерия Манна-Уитни (различия считались статистически значимыми при 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&lt;0,05).</a:t>
            </a:r>
          </a:p>
        </p:txBody>
      </p:sp>
    </p:spTree>
    <p:extLst>
      <p:ext uri="{BB962C8B-B14F-4D97-AF65-F5344CB8AC3E}">
        <p14:creationId xmlns:p14="http://schemas.microsoft.com/office/powerpoint/2010/main" val="2074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492896"/>
            <a:ext cx="6965245" cy="1202485"/>
          </a:xfrm>
        </p:spPr>
        <p:txBody>
          <a:bodyPr/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622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48028"/>
              </p:ext>
            </p:extLst>
          </p:nvPr>
        </p:nvGraphicFramePr>
        <p:xfrm>
          <a:off x="749900" y="1916832"/>
          <a:ext cx="770485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929920" y="1038839"/>
            <a:ext cx="734481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/>
              <a:t>Общая оценка частот ответов респондентов на вопросы по обеспокоенности весом ребенка </a:t>
            </a:r>
          </a:p>
        </p:txBody>
      </p:sp>
    </p:spTree>
    <p:extLst>
      <p:ext uri="{BB962C8B-B14F-4D97-AF65-F5344CB8AC3E}">
        <p14:creationId xmlns:p14="http://schemas.microsoft.com/office/powerpoint/2010/main" val="2877410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416823" cy="120248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2400" b="1" dirty="0"/>
              <a:t>Анализ медиан показателей обеспокоенности </a:t>
            </a:r>
            <a:br>
              <a:rPr lang="ru-RU" sz="2400" b="1" dirty="0"/>
            </a:br>
            <a:r>
              <a:rPr lang="ru-RU" sz="1400" b="1" i="1" dirty="0"/>
              <a:t>(сравнение между родителями школьников отдельных возрастных групп и остальными респондентами)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7416824" cy="360039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000" dirty="0" smtClean="0">
              <a:latin typeface="+mj-lt"/>
            </a:endParaRPr>
          </a:p>
          <a:p>
            <a:pPr algn="just"/>
            <a:r>
              <a:rPr lang="ru-RU" sz="2000" dirty="0" smtClean="0">
                <a:latin typeface="+mj-lt"/>
              </a:rPr>
              <a:t>Статистически </a:t>
            </a:r>
            <a:r>
              <a:rPr lang="ru-RU" sz="2000" dirty="0">
                <a:latin typeface="+mj-lt"/>
              </a:rPr>
              <a:t>значимые отличия наблюдались только у родителей школьников 12-14 лет и выражались в повышении у них уровня обеспокоенности тем, что ребенок должен соблюдать диету для поддержания желаемого веса (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=0,023), а также среднего уровня обеспокоенности по всем рассмотренным вопросам (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=0,045</a:t>
            </a:r>
            <a:r>
              <a:rPr lang="ru-RU" sz="2000" dirty="0" smtClean="0">
                <a:latin typeface="+mj-lt"/>
              </a:rPr>
              <a:t>).</a:t>
            </a:r>
          </a:p>
          <a:p>
            <a:pPr algn="just"/>
            <a:endParaRPr lang="ru-RU" sz="2000" dirty="0" smtClean="0">
              <a:latin typeface="+mj-lt"/>
            </a:endParaRPr>
          </a:p>
          <a:p>
            <a:pPr algn="just"/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436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86" y="392857"/>
            <a:ext cx="8701782" cy="6021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283968" y="836712"/>
            <a:ext cx="4680520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flipV="1">
            <a:off x="1193368" y="5500810"/>
            <a:ext cx="216024" cy="2160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flipV="1">
            <a:off x="1750990" y="5500810"/>
            <a:ext cx="216024" cy="2160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283968" y="1556792"/>
            <a:ext cx="4680520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943768" y="0"/>
            <a:ext cx="7416823" cy="4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0"/>
              </a:spcBef>
            </a:pPr>
            <a:r>
              <a:rPr lang="ru-RU" sz="1200" b="1" dirty="0" smtClean="0"/>
              <a:t>Анализ медиан показателей обеспокоенности </a:t>
            </a:r>
            <a:br>
              <a:rPr lang="ru-RU" sz="1200" b="1" dirty="0" smtClean="0"/>
            </a:br>
            <a:r>
              <a:rPr lang="ru-RU" sz="900" b="1" i="1" dirty="0" smtClean="0"/>
              <a:t>(сравнение между родителями школьников 12-14 лет и остальными респондентами)</a:t>
            </a:r>
            <a:endParaRPr lang="ru-RU" sz="900" b="1" i="1" dirty="0"/>
          </a:p>
        </p:txBody>
      </p:sp>
    </p:spTree>
    <p:extLst>
      <p:ext uri="{BB962C8B-B14F-4D97-AF65-F5344CB8AC3E}">
        <p14:creationId xmlns:p14="http://schemas.microsoft.com/office/powerpoint/2010/main" val="1811231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344816" cy="120248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2400" b="1" dirty="0"/>
              <a:t>Анализ медиан показателей обеспокоенности </a:t>
            </a:r>
            <a:br>
              <a:rPr lang="ru-RU" sz="2400" b="1" dirty="0"/>
            </a:br>
            <a:r>
              <a:rPr lang="ru-RU" sz="1400" b="1" i="1" dirty="0"/>
              <a:t>(сравнение между родителями школьников отдельных возрастных групп и остальными </a:t>
            </a:r>
            <a:r>
              <a:rPr lang="ru-RU" sz="1400" b="1" i="1" dirty="0" smtClean="0"/>
              <a:t>респондентами </a:t>
            </a:r>
            <a:r>
              <a:rPr lang="ru-RU" sz="1400" b="1" i="1" u="sng" dirty="0" smtClean="0"/>
              <a:t>с учетом пола детей</a:t>
            </a:r>
            <a:r>
              <a:rPr lang="ru-RU" sz="1400" b="1" i="1" dirty="0" smtClean="0"/>
              <a:t>)</a:t>
            </a:r>
            <a:endParaRPr lang="ru-RU" sz="14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7416824" cy="32539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000" dirty="0" smtClean="0">
              <a:latin typeface="+mj-lt"/>
            </a:endParaRPr>
          </a:p>
          <a:p>
            <a:pPr algn="just"/>
            <a:r>
              <a:rPr lang="ru-RU" sz="2000" dirty="0" smtClean="0">
                <a:latin typeface="+mj-lt"/>
              </a:rPr>
              <a:t>При </a:t>
            </a:r>
            <a:r>
              <a:rPr lang="ru-RU" sz="2000" dirty="0">
                <a:latin typeface="+mj-lt"/>
              </a:rPr>
              <a:t>последующем анализе с учетом пола детей было установлено, что указанные закономерности характерны только для родителей мальчиков (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=0,013 и 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=0,023 соответственно), но не девочек (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=0,867 и 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=0,945 соответственно). Кроме того, родители мальчиков 12-14 лет, в сравнении с родителями мальчиков других возрастов, оказались более обеспокоены тем, что их ребенок набирает лишний вес (</a:t>
            </a:r>
            <a:r>
              <a:rPr lang="en-US" sz="2000" dirty="0">
                <a:latin typeface="+mj-lt"/>
              </a:rPr>
              <a:t>p</a:t>
            </a:r>
            <a:r>
              <a:rPr lang="ru-RU" sz="2000" dirty="0">
                <a:latin typeface="+mj-lt"/>
              </a:rPr>
              <a:t>=0,0496).</a:t>
            </a:r>
          </a:p>
        </p:txBody>
      </p:sp>
    </p:spTree>
    <p:extLst>
      <p:ext uri="{BB962C8B-B14F-4D97-AF65-F5344CB8AC3E}">
        <p14:creationId xmlns:p14="http://schemas.microsoft.com/office/powerpoint/2010/main" val="3327392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  <a:fontScheme name="Кнопка">
    <a:majorFont>
      <a:latin typeface="Constantia"/>
      <a:ea typeface=""/>
      <a:cs typeface=""/>
      <a:font script="Jpan" typeface="HGS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Franklin Gothic Book"/>
      <a:ea typeface=""/>
      <a:cs typeface=""/>
      <a:font script="Grek" typeface="Arial"/>
      <a:font script="Cyrl" typeface="Arial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Кнопка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180000"/>
              <a:lumMod val="100000"/>
            </a:schemeClr>
          </a:gs>
          <a:gs pos="40000">
            <a:schemeClr val="phClr">
              <a:tint val="60000"/>
              <a:satMod val="130000"/>
              <a:lumMod val="100000"/>
            </a:schemeClr>
          </a:gs>
          <a:gs pos="100000">
            <a:schemeClr val="phClr">
              <a:tint val="96000"/>
              <a:lumMod val="108000"/>
            </a:schemeClr>
          </a:gs>
        </a:gsLst>
        <a:lin ang="5400000" scaled="0"/>
      </a:gradFill>
      <a:gradFill rotWithShape="1">
        <a:gsLst>
          <a:gs pos="0">
            <a:schemeClr val="phClr"/>
          </a:gs>
          <a:gs pos="100000">
            <a:schemeClr val="phClr">
              <a:shade val="76000"/>
              <a:lumMod val="90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80000"/>
            <a:lumMod val="9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38100" dir="4800000" sx="98000" sy="98000" rotWithShape="0">
            <a:srgbClr val="000000">
              <a:alpha val="32000"/>
            </a:srgbClr>
          </a:outerShdw>
        </a:effectLst>
      </a:effectStyle>
      <a:effectStyle>
        <a:effectLst>
          <a:outerShdw blurRad="38100" dist="38100" dir="4800000" sx="96000" sy="96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3240000"/>
          </a:lightRig>
        </a:scene3d>
        <a:sp3d>
          <a:bevelT w="28575" h="28575"/>
        </a:sp3d>
      </a:effectStyle>
    </a:effectStyleLst>
    <a:bgFillStyleLst>
      <a:solidFill>
        <a:schemeClr val="phClr">
          <a:tint val="93000"/>
        </a:schemeClr>
      </a:solidFill>
      <a:blipFill rotWithShape="1">
        <a:blip xmlns:r="http://schemas.openxmlformats.org/officeDocument/2006/relationships" r:embed="rId1">
          <a:duotone>
            <a:schemeClr val="phClr">
              <a:shade val="80000"/>
              <a:satMod val="140000"/>
              <a:lumMod val="50000"/>
            </a:schemeClr>
            <a:schemeClr val="phClr">
              <a:tint val="95000"/>
              <a:satMod val="180000"/>
              <a:lumMod val="160000"/>
            </a:schemeClr>
          </a:duotone>
        </a:blip>
        <a:stretch/>
      </a:blipFill>
      <a:blipFill rotWithShape="1">
        <a:blip xmlns:r="http://schemas.openxmlformats.org/officeDocument/2006/relationships" r:embed="rId2">
          <a:duotone>
            <a:schemeClr val="phClr">
              <a:tint val="98000"/>
              <a:shade val="90000"/>
              <a:satMod val="120000"/>
              <a:lumMod val="54000"/>
            </a:schemeClr>
            <a:schemeClr val="phClr">
              <a:tint val="80000"/>
              <a:satMod val="160000"/>
              <a:lumMod val="140000"/>
            </a:schemeClr>
          </a:duotone>
        </a:blip>
        <a:stretch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681</TotalTime>
  <Words>419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ОБЕСПОКОЕННОСТЬ РОДИТЕЛЕЙ ВЕСОМ СВОЕГО РЕБЕНКА ШКОЛЬНОГО ВОЗРАСТА</vt:lpstr>
      <vt:lpstr>Актуальность</vt:lpstr>
      <vt:lpstr>Цель исследования:</vt:lpstr>
      <vt:lpstr>Материалы и методы</vt:lpstr>
      <vt:lpstr>Результаты</vt:lpstr>
      <vt:lpstr>Презентация PowerPoint</vt:lpstr>
      <vt:lpstr>Анализ медиан показателей обеспокоенности  (сравнение между родителями школьников отдельных возрастных групп и остальными респондентами)</vt:lpstr>
      <vt:lpstr>Презентация PowerPoint</vt:lpstr>
      <vt:lpstr>Анализ медиан показателей обеспокоенности  (сравнение между родителями школьников отдельных возрастных групп и остальными респондентами с учетом пола детей)</vt:lpstr>
      <vt:lpstr>Презентация PowerPoint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Назарова</dc:creator>
  <cp:lastModifiedBy>Назарова</cp:lastModifiedBy>
  <cp:revision>29</cp:revision>
  <dcterms:created xsi:type="dcterms:W3CDTF">2021-04-09T10:28:35Z</dcterms:created>
  <dcterms:modified xsi:type="dcterms:W3CDTF">2021-04-13T12:00:29Z</dcterms:modified>
</cp:coreProperties>
</file>